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Open Sans Ultra-Bold" panose="020B0604020202020204" charset="0"/>
      <p:regular r:id="rId15"/>
    </p:embeddedFont>
    <p:embeddedFont>
      <p:font typeface="Open Sans Light Bold" panose="020B0604020202020204" charset="0"/>
      <p:regular r:id="rId16"/>
    </p:embeddedFont>
    <p:embeddedFont>
      <p:font typeface="Open Sans Bold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Open Sans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69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9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svg"/><Relationship Id="rId7" Type="http://schemas.openxmlformats.org/officeDocument/2006/relationships/image" Target="../media/image16.png"/><Relationship Id="rId12" Type="http://schemas.openxmlformats.org/officeDocument/2006/relationships/image" Target="../media/image2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openxmlformats.org/officeDocument/2006/relationships/image" Target="../media/image14.jpeg"/><Relationship Id="rId10" Type="http://schemas.openxmlformats.org/officeDocument/2006/relationships/image" Target="../media/image27.svg"/><Relationship Id="rId4" Type="http://schemas.openxmlformats.org/officeDocument/2006/relationships/image" Target="../media/image13.jpe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eg"/><Relationship Id="rId4" Type="http://schemas.openxmlformats.org/officeDocument/2006/relationships/image" Target="../media/image4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10" Type="http://schemas.openxmlformats.org/officeDocument/2006/relationships/image" Target="../media/image42.jpeg"/><Relationship Id="rId4" Type="http://schemas.openxmlformats.org/officeDocument/2006/relationships/image" Target="../media/image36.jpeg"/><Relationship Id="rId9" Type="http://schemas.openxmlformats.org/officeDocument/2006/relationships/image" Target="../media/image4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4256" y="-1787785"/>
            <a:ext cx="18688050" cy="12144375"/>
          </a:xfrm>
          <a:custGeom>
            <a:avLst/>
            <a:gdLst/>
            <a:ahLst/>
            <a:cxnLst/>
            <a:rect l="l" t="t" r="r" b="b"/>
            <a:pathLst>
              <a:path w="18688050" h="12144375">
                <a:moveTo>
                  <a:pt x="0" y="0"/>
                </a:moveTo>
                <a:lnTo>
                  <a:pt x="18688050" y="0"/>
                </a:lnTo>
                <a:lnTo>
                  <a:pt x="18688050" y="12144375"/>
                </a:lnTo>
                <a:lnTo>
                  <a:pt x="0" y="121443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16925" y="3190494"/>
            <a:ext cx="12506325" cy="2238375"/>
          </a:xfrm>
          <a:custGeom>
            <a:avLst/>
            <a:gdLst/>
            <a:ahLst/>
            <a:cxnLst/>
            <a:rect l="l" t="t" r="r" b="b"/>
            <a:pathLst>
              <a:path w="12506325" h="2238375">
                <a:moveTo>
                  <a:pt x="0" y="0"/>
                </a:moveTo>
                <a:lnTo>
                  <a:pt x="12506325" y="0"/>
                </a:lnTo>
                <a:lnTo>
                  <a:pt x="12506325" y="2238375"/>
                </a:lnTo>
                <a:lnTo>
                  <a:pt x="0" y="22383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729368" y="9220695"/>
            <a:ext cx="2858005" cy="403908"/>
          </a:xfrm>
          <a:custGeom>
            <a:avLst/>
            <a:gdLst/>
            <a:ahLst/>
            <a:cxnLst/>
            <a:rect l="l" t="t" r="r" b="b"/>
            <a:pathLst>
              <a:path w="2858005" h="403908">
                <a:moveTo>
                  <a:pt x="0" y="0"/>
                </a:moveTo>
                <a:lnTo>
                  <a:pt x="2858005" y="0"/>
                </a:lnTo>
                <a:lnTo>
                  <a:pt x="2858005" y="403908"/>
                </a:lnTo>
                <a:lnTo>
                  <a:pt x="0" y="4039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961972" y="6114147"/>
            <a:ext cx="5301197" cy="1962957"/>
          </a:xfrm>
          <a:custGeom>
            <a:avLst/>
            <a:gdLst/>
            <a:ahLst/>
            <a:cxnLst/>
            <a:rect l="l" t="t" r="r" b="b"/>
            <a:pathLst>
              <a:path w="5310626" h="1959312">
                <a:moveTo>
                  <a:pt x="0" y="0"/>
                </a:moveTo>
                <a:lnTo>
                  <a:pt x="5310625" y="0"/>
                </a:lnTo>
                <a:lnTo>
                  <a:pt x="5310625" y="1959312"/>
                </a:lnTo>
                <a:lnTo>
                  <a:pt x="0" y="19593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101142" y="8294011"/>
            <a:ext cx="4889106" cy="468630"/>
          </a:xfrm>
          <a:custGeom>
            <a:avLst/>
            <a:gdLst/>
            <a:ahLst/>
            <a:cxnLst/>
            <a:rect l="l" t="t" r="r" b="b"/>
            <a:pathLst>
              <a:path w="4889106" h="468630">
                <a:moveTo>
                  <a:pt x="0" y="0"/>
                </a:moveTo>
                <a:lnTo>
                  <a:pt x="4889106" y="0"/>
                </a:lnTo>
                <a:lnTo>
                  <a:pt x="4889106" y="468630"/>
                </a:lnTo>
                <a:lnTo>
                  <a:pt x="0" y="4686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138442" y="665758"/>
            <a:ext cx="8122653" cy="2346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87"/>
              </a:lnSpc>
            </a:pPr>
            <a:r>
              <a:rPr lang="en-US" sz="3763" dirty="0">
                <a:solidFill>
                  <a:srgbClr val="482A12"/>
                </a:solidFill>
                <a:latin typeface="Open Sans Bold"/>
              </a:rPr>
              <a:t>Instituto da Oportunidade Social</a:t>
            </a:r>
          </a:p>
          <a:p>
            <a:pPr algn="l">
              <a:lnSpc>
                <a:spcPts val="4408"/>
              </a:lnSpc>
            </a:pPr>
            <a:r>
              <a:rPr lang="en-US" sz="1763" dirty="0">
                <a:solidFill>
                  <a:srgbClr val="482A12"/>
                </a:solidFill>
                <a:latin typeface="Open Sans"/>
              </a:rPr>
              <a:t> </a:t>
            </a:r>
          </a:p>
          <a:p>
            <a:pPr algn="ctr">
              <a:lnSpc>
                <a:spcPts val="2739"/>
              </a:lnSpc>
            </a:pPr>
            <a:r>
              <a:rPr lang="en-US" sz="3763" dirty="0">
                <a:solidFill>
                  <a:srgbClr val="482A12"/>
                </a:solidFill>
                <a:latin typeface="Open Sans Bold"/>
              </a:rPr>
              <a:t>Programação WEB</a:t>
            </a:r>
          </a:p>
          <a:p>
            <a:pPr algn="ctr">
              <a:lnSpc>
                <a:spcPts val="7756"/>
              </a:lnSpc>
            </a:pPr>
            <a:r>
              <a:rPr lang="en-US" sz="3763" dirty="0">
                <a:solidFill>
                  <a:srgbClr val="482A12"/>
                </a:solidFill>
                <a:latin typeface="Open Sans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898319" y="6145175"/>
            <a:ext cx="3428505" cy="719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9"/>
              </a:lnSpc>
            </a:pPr>
            <a:r>
              <a:rPr lang="en-US" sz="2087" dirty="0">
                <a:solidFill>
                  <a:srgbClr val="FEFEFE"/>
                </a:solidFill>
                <a:latin typeface="Open Sans Bold"/>
              </a:rPr>
              <a:t>DISCENTES: </a:t>
            </a:r>
          </a:p>
          <a:p>
            <a:pPr algn="l">
              <a:lnSpc>
                <a:spcPts val="2849"/>
              </a:lnSpc>
            </a:pPr>
            <a:r>
              <a:rPr lang="en-US" sz="2087" dirty="0">
                <a:solidFill>
                  <a:srgbClr val="FEFEFE"/>
                </a:solidFill>
                <a:latin typeface="Open Sans Bold"/>
              </a:rPr>
              <a:t>GUILHERME SANTOS DIAS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898319" y="6906805"/>
            <a:ext cx="3357267" cy="353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EFEFE"/>
                </a:solidFill>
                <a:latin typeface="Open Sans Bold"/>
              </a:rPr>
              <a:t>JOYCE COSTA BALDONADO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48540" y="7298335"/>
            <a:ext cx="5056823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31"/>
              </a:lnSpc>
            </a:pPr>
            <a:r>
              <a:rPr lang="en-US" sz="2021" dirty="0">
                <a:solidFill>
                  <a:srgbClr val="FEFEFE"/>
                </a:solidFill>
                <a:latin typeface="Open Sans Bold"/>
              </a:rPr>
              <a:t>LAYSA VICTÓRIA </a:t>
            </a:r>
            <a:r>
              <a:rPr lang="en-US" sz="2021" dirty="0" smtClean="0">
                <a:solidFill>
                  <a:srgbClr val="FEFEFE"/>
                </a:solidFill>
                <a:latin typeface="Open Sans Bold"/>
              </a:rPr>
              <a:t>DA COSTA RODRIGUES MAURÍCIO ALVES </a:t>
            </a:r>
            <a:r>
              <a:rPr lang="en-US" sz="2021" dirty="0">
                <a:solidFill>
                  <a:srgbClr val="FEFEFE"/>
                </a:solidFill>
                <a:latin typeface="Open Sans Bold"/>
              </a:rPr>
              <a:t>BARROS </a:t>
            </a:r>
            <a:r>
              <a:rPr lang="en-US" sz="2021" dirty="0" smtClean="0">
                <a:solidFill>
                  <a:srgbClr val="FEFEFE"/>
                </a:solidFill>
                <a:latin typeface="Open Sans Bold"/>
              </a:rPr>
              <a:t>JUNIOR</a:t>
            </a:r>
          </a:p>
          <a:p>
            <a:pPr algn="ctr">
              <a:lnSpc>
                <a:spcPts val="2731"/>
              </a:lnSpc>
            </a:pPr>
            <a:endParaRPr lang="en-US" sz="2021" dirty="0">
              <a:solidFill>
                <a:srgbClr val="FEFEFE"/>
              </a:solidFill>
              <a:latin typeface="Open Sans Bold"/>
            </a:endParaRPr>
          </a:p>
          <a:p>
            <a:pPr algn="ctr">
              <a:lnSpc>
                <a:spcPts val="2731"/>
              </a:lnSpc>
            </a:pPr>
            <a:r>
              <a:rPr lang="en-US" sz="2021" dirty="0">
                <a:solidFill>
                  <a:srgbClr val="FEFEFE"/>
                </a:solidFill>
                <a:latin typeface="Open Sans"/>
              </a:rPr>
              <a:t> </a:t>
            </a:r>
            <a:r>
              <a:rPr lang="en-US" sz="2099" dirty="0" smtClean="0">
                <a:solidFill>
                  <a:srgbClr val="FEFEFE"/>
                </a:solidFill>
                <a:latin typeface="Open Sans Bold"/>
              </a:rPr>
              <a:t>ORIENTADOR: MATHEUS LOPES VAZ</a:t>
            </a:r>
            <a:endParaRPr lang="en-US" sz="2099" dirty="0">
              <a:solidFill>
                <a:srgbClr val="FEFEFE"/>
              </a:solidFill>
              <a:latin typeface="Open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786444" y="9220695"/>
            <a:ext cx="2826648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28"/>
              </a:lnSpc>
            </a:pPr>
            <a:r>
              <a:rPr lang="en-US" sz="2663" dirty="0">
                <a:solidFill>
                  <a:srgbClr val="FEFEFE"/>
                </a:solidFill>
                <a:latin typeface="Open Sans Bold"/>
              </a:rPr>
              <a:t>SÃO PAULO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7D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526125" cy="18526125"/>
          </a:xfrm>
          <a:custGeom>
            <a:avLst/>
            <a:gdLst/>
            <a:ahLst/>
            <a:cxnLst/>
            <a:rect l="l" t="t" r="r" b="b"/>
            <a:pathLst>
              <a:path w="18526125" h="18526125">
                <a:moveTo>
                  <a:pt x="0" y="0"/>
                </a:moveTo>
                <a:lnTo>
                  <a:pt x="18526125" y="0"/>
                </a:lnTo>
                <a:lnTo>
                  <a:pt x="18526125" y="18526125"/>
                </a:lnTo>
                <a:lnTo>
                  <a:pt x="0" y="185261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37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772110" y="-7509881"/>
            <a:ext cx="24897569" cy="15417689"/>
          </a:xfrm>
          <a:custGeom>
            <a:avLst/>
            <a:gdLst/>
            <a:ahLst/>
            <a:cxnLst/>
            <a:rect l="l" t="t" r="r" b="b"/>
            <a:pathLst>
              <a:path w="24897569" h="15417689">
                <a:moveTo>
                  <a:pt x="0" y="0"/>
                </a:moveTo>
                <a:lnTo>
                  <a:pt x="24897569" y="0"/>
                </a:lnTo>
                <a:lnTo>
                  <a:pt x="24897569" y="15417688"/>
                </a:lnTo>
                <a:lnTo>
                  <a:pt x="0" y="154176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895248" y="4210817"/>
            <a:ext cx="2157355" cy="778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59"/>
              </a:lnSpc>
            </a:pPr>
            <a:r>
              <a:rPr lang="en-US" sz="4399">
                <a:solidFill>
                  <a:srgbClr val="FEFEFE"/>
                </a:solidFill>
                <a:latin typeface="Open Sans Bold"/>
              </a:rPr>
              <a:t>MISSÃO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676675" y="5057775"/>
            <a:ext cx="1685954" cy="778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59"/>
              </a:lnSpc>
            </a:pPr>
            <a:r>
              <a:rPr lang="en-US" sz="4399">
                <a:solidFill>
                  <a:srgbClr val="FEFEFE"/>
                </a:solidFill>
                <a:latin typeface="Open Sans Bold"/>
              </a:rPr>
              <a:t>VISÃO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805192" y="4557360"/>
            <a:ext cx="2498350" cy="778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59"/>
              </a:lnSpc>
            </a:pPr>
            <a:r>
              <a:rPr lang="en-US" sz="4399">
                <a:solidFill>
                  <a:srgbClr val="FEFEFE"/>
                </a:solidFill>
                <a:latin typeface="Open Sans Bold"/>
              </a:rPr>
              <a:t>VALORES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7D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16703" y="1612316"/>
            <a:ext cx="14058900" cy="7058025"/>
          </a:xfrm>
          <a:custGeom>
            <a:avLst/>
            <a:gdLst/>
            <a:ahLst/>
            <a:cxnLst/>
            <a:rect l="l" t="t" r="r" b="b"/>
            <a:pathLst>
              <a:path w="14058900" h="7058025">
                <a:moveTo>
                  <a:pt x="0" y="0"/>
                </a:moveTo>
                <a:lnTo>
                  <a:pt x="14058900" y="0"/>
                </a:lnTo>
                <a:lnTo>
                  <a:pt x="14058900" y="7058025"/>
                </a:lnTo>
                <a:lnTo>
                  <a:pt x="0" y="70580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20278725" cy="13515975"/>
          </a:xfrm>
          <a:custGeom>
            <a:avLst/>
            <a:gdLst/>
            <a:ahLst/>
            <a:cxnLst/>
            <a:rect l="l" t="t" r="r" b="b"/>
            <a:pathLst>
              <a:path w="20278725" h="13515975">
                <a:moveTo>
                  <a:pt x="0" y="0"/>
                </a:moveTo>
                <a:lnTo>
                  <a:pt x="20278725" y="0"/>
                </a:lnTo>
                <a:lnTo>
                  <a:pt x="20278725" y="13515975"/>
                </a:lnTo>
                <a:lnTo>
                  <a:pt x="0" y="135159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6725241" y="9939414"/>
            <a:ext cx="13449300" cy="9525"/>
            <a:chOff x="0" y="0"/>
            <a:chExt cx="13449300" cy="9525"/>
          </a:xfrm>
        </p:grpSpPr>
        <p:sp>
          <p:nvSpPr>
            <p:cNvPr id="4" name="Freeform 4"/>
            <p:cNvSpPr/>
            <p:nvPr/>
          </p:nvSpPr>
          <p:spPr>
            <a:xfrm>
              <a:off x="6725285" y="4826"/>
              <a:ext cx="6724015" cy="4699"/>
            </a:xfrm>
            <a:custGeom>
              <a:avLst/>
              <a:gdLst/>
              <a:ahLst/>
              <a:cxnLst/>
              <a:rect l="l" t="t" r="r" b="b"/>
              <a:pathLst>
                <a:path w="6724015" h="4699">
                  <a:moveTo>
                    <a:pt x="0" y="0"/>
                  </a:moveTo>
                  <a:lnTo>
                    <a:pt x="0" y="0"/>
                  </a:lnTo>
                  <a:lnTo>
                    <a:pt x="6723634" y="4699"/>
                  </a:lnTo>
                  <a:lnTo>
                    <a:pt x="6724015" y="4699"/>
                  </a:lnTo>
                  <a:lnTo>
                    <a:pt x="6724015" y="4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1354000" y="1028700"/>
            <a:ext cx="6934000" cy="8080810"/>
            <a:chOff x="0" y="0"/>
            <a:chExt cx="9245333" cy="107744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245346" cy="10774426"/>
            </a:xfrm>
            <a:custGeom>
              <a:avLst/>
              <a:gdLst/>
              <a:ahLst/>
              <a:cxnLst/>
              <a:rect l="l" t="t" r="r" b="b"/>
              <a:pathLst>
                <a:path w="9245346" h="10774426">
                  <a:moveTo>
                    <a:pt x="3110611" y="0"/>
                  </a:moveTo>
                  <a:lnTo>
                    <a:pt x="0" y="5387213"/>
                  </a:lnTo>
                  <a:lnTo>
                    <a:pt x="3110611" y="10774426"/>
                  </a:lnTo>
                  <a:lnTo>
                    <a:pt x="9245346" y="10774426"/>
                  </a:lnTo>
                  <a:lnTo>
                    <a:pt x="9245346" y="0"/>
                  </a:lnTo>
                  <a:close/>
                </a:path>
              </a:pathLst>
            </a:custGeom>
            <a:blipFill>
              <a:blip r:embed="rId3"/>
              <a:stretch>
                <a:fillRect l="-925" r="-93039" b="-798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2175720" y="4172217"/>
            <a:ext cx="7291035" cy="1620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79"/>
              </a:lnSpc>
            </a:pPr>
            <a:r>
              <a:rPr lang="en-US" sz="9199">
                <a:solidFill>
                  <a:srgbClr val="603815"/>
                </a:solidFill>
                <a:latin typeface="Open Sans Bold"/>
              </a:rPr>
              <a:t>CONCLU</a:t>
            </a:r>
            <a:r>
              <a:rPr lang="en-US" sz="9199">
                <a:solidFill>
                  <a:srgbClr val="8B6D4B"/>
                </a:solidFill>
                <a:latin typeface="Open Sans Bold"/>
              </a:rPr>
              <a:t>SÃO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6936" y="0"/>
            <a:ext cx="18111064" cy="10285095"/>
          </a:xfrm>
          <a:custGeom>
            <a:avLst/>
            <a:gdLst/>
            <a:ahLst/>
            <a:cxnLst/>
            <a:rect l="l" t="t" r="r" b="b"/>
            <a:pathLst>
              <a:path w="18111064" h="10285095">
                <a:moveTo>
                  <a:pt x="0" y="0"/>
                </a:moveTo>
                <a:lnTo>
                  <a:pt x="18111064" y="0"/>
                </a:lnTo>
                <a:lnTo>
                  <a:pt x="18111064" y="10285095"/>
                </a:lnTo>
                <a:lnTo>
                  <a:pt x="0" y="102850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447" r="-97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726437" y="3804266"/>
            <a:ext cx="10835211" cy="1620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79"/>
              </a:lnSpc>
            </a:pPr>
            <a:r>
              <a:rPr lang="en-US" sz="9199">
                <a:solidFill>
                  <a:srgbClr val="603815"/>
                </a:solidFill>
                <a:latin typeface="Open Sans Bold"/>
              </a:rPr>
              <a:t>AGRADECIMEN</a:t>
            </a:r>
            <a:r>
              <a:rPr lang="en-US" sz="9199">
                <a:solidFill>
                  <a:srgbClr val="8B6D4B"/>
                </a:solidFill>
                <a:latin typeface="Open Sans Bold"/>
              </a:rPr>
              <a:t>TOS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4019" cy="10287000"/>
          </a:xfrm>
          <a:custGeom>
            <a:avLst/>
            <a:gdLst/>
            <a:ahLst/>
            <a:cxnLst/>
            <a:rect l="l" t="t" r="r" b="b"/>
            <a:pathLst>
              <a:path w="18284019" h="10287000">
                <a:moveTo>
                  <a:pt x="0" y="0"/>
                </a:moveTo>
                <a:lnTo>
                  <a:pt x="18284019" y="0"/>
                </a:lnTo>
                <a:lnTo>
                  <a:pt x="1828401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825" t="-7394" b="-2390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848523" y="2400300"/>
            <a:ext cx="8696709" cy="156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79"/>
              </a:lnSpc>
            </a:pPr>
            <a:r>
              <a:rPr lang="en-US" sz="9199" dirty="0">
                <a:solidFill>
                  <a:srgbClr val="603815"/>
                </a:solidFill>
                <a:latin typeface="Open Sans Bold"/>
              </a:rPr>
              <a:t>INTRODU</a:t>
            </a:r>
            <a:r>
              <a:rPr lang="en-US" sz="9199" dirty="0">
                <a:solidFill>
                  <a:srgbClr val="8B6D4B"/>
                </a:solidFill>
                <a:latin typeface="Open Sans Bold"/>
              </a:rPr>
              <a:t>ÇÃO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48838" y="4745546"/>
            <a:ext cx="15496080" cy="2404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25"/>
              </a:lnSpc>
            </a:pPr>
            <a:r>
              <a:rPr lang="en-US" sz="3409" dirty="0">
                <a:solidFill>
                  <a:srgbClr val="482A12"/>
                </a:solidFill>
                <a:latin typeface="Open Sans Bold"/>
              </a:rPr>
              <a:t>A </a:t>
            </a:r>
            <a:r>
              <a:rPr lang="en-US" sz="3409" dirty="0" err="1">
                <a:solidFill>
                  <a:srgbClr val="482A12"/>
                </a:solidFill>
                <a:latin typeface="Open Sans Bold"/>
              </a:rPr>
              <a:t>arqueologia</a:t>
            </a:r>
            <a:r>
              <a:rPr lang="en-US" sz="3409" dirty="0">
                <a:solidFill>
                  <a:srgbClr val="482A12"/>
                </a:solidFill>
                <a:latin typeface="Open Sans Bold"/>
              </a:rPr>
              <a:t> é </a:t>
            </a:r>
            <a:r>
              <a:rPr lang="en-US" sz="3409" dirty="0" err="1">
                <a:solidFill>
                  <a:srgbClr val="482A12"/>
                </a:solidFill>
                <a:latin typeface="Open Sans Bold"/>
              </a:rPr>
              <a:t>uma</a:t>
            </a:r>
            <a:r>
              <a:rPr lang="en-US" sz="3409" dirty="0">
                <a:solidFill>
                  <a:srgbClr val="482A12"/>
                </a:solidFill>
                <a:latin typeface="Open Sans Bold"/>
              </a:rPr>
              <a:t> </a:t>
            </a:r>
            <a:r>
              <a:rPr lang="en-US" sz="3409" dirty="0" err="1">
                <a:solidFill>
                  <a:srgbClr val="482A12"/>
                </a:solidFill>
                <a:latin typeface="Open Sans Bold"/>
              </a:rPr>
              <a:t>área</a:t>
            </a:r>
            <a:r>
              <a:rPr lang="en-US" sz="3409" dirty="0">
                <a:solidFill>
                  <a:srgbClr val="482A12"/>
                </a:solidFill>
                <a:latin typeface="Open Sans Bold"/>
              </a:rPr>
              <a:t> </a:t>
            </a:r>
            <a:r>
              <a:rPr lang="en-US" sz="3409" dirty="0" err="1">
                <a:solidFill>
                  <a:srgbClr val="482A12"/>
                </a:solidFill>
                <a:latin typeface="Open Sans Bold"/>
              </a:rPr>
              <a:t>científica</a:t>
            </a:r>
            <a:r>
              <a:rPr lang="en-US" sz="3409" dirty="0">
                <a:solidFill>
                  <a:srgbClr val="482A12"/>
                </a:solidFill>
                <a:latin typeface="Open Sans Bold"/>
              </a:rPr>
              <a:t> que se </a:t>
            </a:r>
            <a:r>
              <a:rPr lang="en-US" sz="3409" dirty="0" err="1">
                <a:solidFill>
                  <a:srgbClr val="482A12"/>
                </a:solidFill>
                <a:latin typeface="Open Sans Bold"/>
              </a:rPr>
              <a:t>preocupa</a:t>
            </a:r>
            <a:r>
              <a:rPr lang="en-US" sz="3409" dirty="0">
                <a:solidFill>
                  <a:srgbClr val="482A12"/>
                </a:solidFill>
                <a:latin typeface="Open Sans Bold"/>
              </a:rPr>
              <a:t> </a:t>
            </a:r>
            <a:r>
              <a:rPr lang="en-US" sz="3409" dirty="0" err="1">
                <a:solidFill>
                  <a:srgbClr val="482A12"/>
                </a:solidFill>
                <a:latin typeface="Open Sans Bold"/>
              </a:rPr>
              <a:t>em</a:t>
            </a:r>
            <a:r>
              <a:rPr lang="en-US" sz="3409" dirty="0">
                <a:solidFill>
                  <a:srgbClr val="482A12"/>
                </a:solidFill>
                <a:latin typeface="Open Sans Bold"/>
              </a:rPr>
              <a:t> </a:t>
            </a:r>
            <a:r>
              <a:rPr lang="en-US" sz="3409" dirty="0" err="1">
                <a:solidFill>
                  <a:srgbClr val="482A12"/>
                </a:solidFill>
                <a:latin typeface="Open Sans Bold"/>
              </a:rPr>
              <a:t>compreender</a:t>
            </a:r>
            <a:r>
              <a:rPr lang="en-US" sz="3409" dirty="0">
                <a:solidFill>
                  <a:srgbClr val="482A12"/>
                </a:solidFill>
                <a:latin typeface="Open Sans Bold"/>
              </a:rPr>
              <a:t> o </a:t>
            </a:r>
            <a:r>
              <a:rPr lang="en-US" sz="3409" dirty="0" err="1">
                <a:solidFill>
                  <a:srgbClr val="482A12"/>
                </a:solidFill>
                <a:latin typeface="Open Sans Bold"/>
              </a:rPr>
              <a:t>passado</a:t>
            </a:r>
            <a:r>
              <a:rPr lang="en-US" sz="3409" dirty="0">
                <a:solidFill>
                  <a:srgbClr val="482A12"/>
                </a:solidFill>
                <a:latin typeface="Open Sans Bold"/>
              </a:rPr>
              <a:t> das </a:t>
            </a:r>
            <a:r>
              <a:rPr lang="en-US" sz="3409" dirty="0" err="1">
                <a:solidFill>
                  <a:srgbClr val="482A12"/>
                </a:solidFill>
                <a:latin typeface="Open Sans Bold"/>
              </a:rPr>
              <a:t>sociedades</a:t>
            </a:r>
            <a:r>
              <a:rPr lang="en-US" sz="3409" dirty="0">
                <a:solidFill>
                  <a:srgbClr val="482A12"/>
                </a:solidFill>
                <a:latin typeface="Open Sans Bold"/>
              </a:rPr>
              <a:t> </a:t>
            </a:r>
            <a:r>
              <a:rPr lang="en-US" sz="3409" dirty="0" err="1">
                <a:solidFill>
                  <a:srgbClr val="482A12"/>
                </a:solidFill>
                <a:latin typeface="Open Sans Bold"/>
              </a:rPr>
              <a:t>humanas</a:t>
            </a:r>
            <a:r>
              <a:rPr lang="en-US" sz="3409" dirty="0">
                <a:solidFill>
                  <a:srgbClr val="482A12"/>
                </a:solidFill>
                <a:latin typeface="Open Sans Bold"/>
              </a:rPr>
              <a:t> </a:t>
            </a:r>
            <a:r>
              <a:rPr lang="en-US" sz="3409" dirty="0" err="1">
                <a:solidFill>
                  <a:srgbClr val="482A12"/>
                </a:solidFill>
                <a:latin typeface="Open Sans Bold"/>
              </a:rPr>
              <a:t>por</a:t>
            </a:r>
            <a:r>
              <a:rPr lang="en-US" sz="3409" dirty="0">
                <a:solidFill>
                  <a:srgbClr val="482A12"/>
                </a:solidFill>
                <a:latin typeface="Open Sans Bold"/>
              </a:rPr>
              <a:t> </a:t>
            </a:r>
            <a:r>
              <a:rPr lang="en-US" sz="3409" dirty="0" err="1">
                <a:solidFill>
                  <a:srgbClr val="482A12"/>
                </a:solidFill>
                <a:latin typeface="Open Sans Bold"/>
              </a:rPr>
              <a:t>meio</a:t>
            </a:r>
            <a:r>
              <a:rPr lang="en-US" sz="3409" dirty="0">
                <a:solidFill>
                  <a:srgbClr val="482A12"/>
                </a:solidFill>
                <a:latin typeface="Open Sans Bold"/>
              </a:rPr>
              <a:t> de </a:t>
            </a:r>
            <a:r>
              <a:rPr lang="en-US" sz="3409" dirty="0" err="1">
                <a:solidFill>
                  <a:srgbClr val="482A12"/>
                </a:solidFill>
                <a:latin typeface="Open Sans Bold"/>
              </a:rPr>
              <a:t>registros</a:t>
            </a:r>
            <a:r>
              <a:rPr lang="en-US" sz="3409" dirty="0">
                <a:solidFill>
                  <a:srgbClr val="482A12"/>
                </a:solidFill>
                <a:latin typeface="Open Sans Bold"/>
              </a:rPr>
              <a:t> e </a:t>
            </a:r>
            <a:r>
              <a:rPr lang="en-US" sz="3409" dirty="0" err="1">
                <a:solidFill>
                  <a:srgbClr val="482A12"/>
                </a:solidFill>
                <a:latin typeface="Open Sans Bold"/>
              </a:rPr>
              <a:t>evidências</a:t>
            </a:r>
            <a:r>
              <a:rPr lang="en-US" sz="3409" dirty="0">
                <a:solidFill>
                  <a:srgbClr val="482A12"/>
                </a:solidFill>
                <a:latin typeface="Open Sans Bold"/>
              </a:rPr>
              <a:t> </a:t>
            </a:r>
            <a:r>
              <a:rPr lang="en-US" sz="3409" dirty="0" err="1">
                <a:solidFill>
                  <a:srgbClr val="482A12"/>
                </a:solidFill>
                <a:latin typeface="Open Sans Bold"/>
              </a:rPr>
              <a:t>antigas</a:t>
            </a:r>
            <a:r>
              <a:rPr lang="en-US" sz="3409" dirty="0">
                <a:solidFill>
                  <a:srgbClr val="482A12"/>
                </a:solidFill>
                <a:latin typeface="Open Sans Bold"/>
              </a:rPr>
              <a:t>. </a:t>
            </a:r>
            <a:r>
              <a:rPr lang="en-US" sz="3409" dirty="0" err="1">
                <a:solidFill>
                  <a:srgbClr val="482A12"/>
                </a:solidFill>
                <a:latin typeface="Open Sans Bold"/>
              </a:rPr>
              <a:t>Esses</a:t>
            </a:r>
            <a:r>
              <a:rPr lang="en-US" sz="3409" dirty="0">
                <a:solidFill>
                  <a:srgbClr val="482A12"/>
                </a:solidFill>
                <a:latin typeface="Open Sans Bold"/>
              </a:rPr>
              <a:t> </a:t>
            </a:r>
            <a:r>
              <a:rPr lang="en-US" sz="3409" dirty="0" err="1">
                <a:solidFill>
                  <a:srgbClr val="482A12"/>
                </a:solidFill>
                <a:latin typeface="Open Sans Bold"/>
              </a:rPr>
              <a:t>vestígios</a:t>
            </a:r>
            <a:r>
              <a:rPr lang="en-US" sz="3409" dirty="0">
                <a:solidFill>
                  <a:srgbClr val="482A12"/>
                </a:solidFill>
                <a:latin typeface="Open Sans Bold"/>
              </a:rPr>
              <a:t> </a:t>
            </a:r>
            <a:r>
              <a:rPr lang="en-US" sz="3409" dirty="0" err="1">
                <a:solidFill>
                  <a:srgbClr val="482A12"/>
                </a:solidFill>
                <a:latin typeface="Open Sans Bold"/>
              </a:rPr>
              <a:t>precisam</a:t>
            </a:r>
            <a:r>
              <a:rPr lang="en-US" sz="3409" dirty="0">
                <a:solidFill>
                  <a:srgbClr val="482A12"/>
                </a:solidFill>
                <a:latin typeface="Open Sans Bold"/>
              </a:rPr>
              <a:t> </a:t>
            </a:r>
            <a:r>
              <a:rPr lang="en-US" sz="3409" dirty="0" err="1">
                <a:solidFill>
                  <a:srgbClr val="482A12"/>
                </a:solidFill>
                <a:latin typeface="Open Sans Bold"/>
              </a:rPr>
              <a:t>ser</a:t>
            </a:r>
            <a:r>
              <a:rPr lang="en-US" sz="3409" dirty="0">
                <a:solidFill>
                  <a:srgbClr val="482A12"/>
                </a:solidFill>
                <a:latin typeface="Open Sans Bold"/>
              </a:rPr>
              <a:t> </a:t>
            </a:r>
            <a:r>
              <a:rPr lang="en-US" sz="3409" dirty="0" err="1">
                <a:solidFill>
                  <a:srgbClr val="482A12"/>
                </a:solidFill>
                <a:latin typeface="Open Sans Bold"/>
              </a:rPr>
              <a:t>preservados</a:t>
            </a:r>
            <a:r>
              <a:rPr lang="en-US" sz="3409" dirty="0">
                <a:solidFill>
                  <a:srgbClr val="482A12"/>
                </a:solidFill>
                <a:latin typeface="Open Sans Bold"/>
              </a:rPr>
              <a:t> e </a:t>
            </a:r>
            <a:r>
              <a:rPr lang="en-US" sz="3409" dirty="0" err="1">
                <a:solidFill>
                  <a:srgbClr val="482A12"/>
                </a:solidFill>
                <a:latin typeface="Open Sans Bold"/>
              </a:rPr>
              <a:t>esse</a:t>
            </a:r>
            <a:r>
              <a:rPr lang="en-US" sz="3409" dirty="0">
                <a:solidFill>
                  <a:srgbClr val="482A12"/>
                </a:solidFill>
                <a:latin typeface="Open Sans Bold"/>
              </a:rPr>
              <a:t> é o </a:t>
            </a:r>
            <a:r>
              <a:rPr lang="en-US" sz="3409" dirty="0" err="1">
                <a:solidFill>
                  <a:srgbClr val="482A12"/>
                </a:solidFill>
                <a:latin typeface="Open Sans Bold"/>
              </a:rPr>
              <a:t>objetivo</a:t>
            </a:r>
            <a:r>
              <a:rPr lang="en-US" sz="3409" dirty="0">
                <a:solidFill>
                  <a:srgbClr val="482A12"/>
                </a:solidFill>
                <a:latin typeface="Open Sans Bold"/>
              </a:rPr>
              <a:t> da </a:t>
            </a:r>
            <a:r>
              <a:rPr lang="en-US" sz="3409" dirty="0" err="1">
                <a:solidFill>
                  <a:srgbClr val="482A12"/>
                </a:solidFill>
                <a:latin typeface="Open Sans Bold"/>
              </a:rPr>
              <a:t>empresa</a:t>
            </a:r>
            <a:r>
              <a:rPr lang="en-US" sz="3409" dirty="0">
                <a:solidFill>
                  <a:srgbClr val="482A12"/>
                </a:solidFill>
                <a:latin typeface="Open Sans Bold"/>
              </a:rPr>
              <a:t> </a:t>
            </a:r>
            <a:r>
              <a:rPr lang="en-US" sz="3409" dirty="0" err="1">
                <a:solidFill>
                  <a:srgbClr val="482A12"/>
                </a:solidFill>
                <a:latin typeface="Open Sans Bold"/>
              </a:rPr>
              <a:t>ArqueoGeo</a:t>
            </a:r>
            <a:r>
              <a:rPr lang="en-US" sz="3409" dirty="0">
                <a:solidFill>
                  <a:srgbClr val="482A12"/>
                </a:solidFill>
                <a:latin typeface="Open Sans Bold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934" t="4929" r="3934" b="172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-7183732">
            <a:off x="9586765" y="-9659580"/>
            <a:ext cx="12120699" cy="13153796"/>
          </a:xfrm>
          <a:custGeom>
            <a:avLst/>
            <a:gdLst/>
            <a:ahLst/>
            <a:cxnLst/>
            <a:rect l="l" t="t" r="r" b="b"/>
            <a:pathLst>
              <a:path w="12120699" h="13153796">
                <a:moveTo>
                  <a:pt x="0" y="0"/>
                </a:moveTo>
                <a:lnTo>
                  <a:pt x="12120699" y="0"/>
                </a:lnTo>
                <a:lnTo>
                  <a:pt x="12120699" y="13153796"/>
                </a:lnTo>
                <a:lnTo>
                  <a:pt x="0" y="131537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7133115">
            <a:off x="-2949854" y="4634262"/>
            <a:ext cx="9413823" cy="8249932"/>
          </a:xfrm>
          <a:custGeom>
            <a:avLst/>
            <a:gdLst/>
            <a:ahLst/>
            <a:cxnLst/>
            <a:rect l="l" t="t" r="r" b="b"/>
            <a:pathLst>
              <a:path w="9413823" h="8249932">
                <a:moveTo>
                  <a:pt x="0" y="0"/>
                </a:moveTo>
                <a:lnTo>
                  <a:pt x="9413823" y="0"/>
                </a:lnTo>
                <a:lnTo>
                  <a:pt x="9413823" y="8249933"/>
                </a:lnTo>
                <a:lnTo>
                  <a:pt x="0" y="82499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688332">
            <a:off x="-1299633" y="-2656221"/>
            <a:ext cx="4656667" cy="4114800"/>
          </a:xfrm>
          <a:custGeom>
            <a:avLst/>
            <a:gdLst/>
            <a:ahLst/>
            <a:cxnLst/>
            <a:rect l="l" t="t" r="r" b="b"/>
            <a:pathLst>
              <a:path w="4656667" h="4114800">
                <a:moveTo>
                  <a:pt x="0" y="0"/>
                </a:moveTo>
                <a:lnTo>
                  <a:pt x="4656666" y="0"/>
                </a:lnTo>
                <a:lnTo>
                  <a:pt x="46566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670172">
            <a:off x="14659461" y="8229600"/>
            <a:ext cx="4656667" cy="4114800"/>
          </a:xfrm>
          <a:custGeom>
            <a:avLst/>
            <a:gdLst/>
            <a:ahLst/>
            <a:cxnLst/>
            <a:rect l="l" t="t" r="r" b="b"/>
            <a:pathLst>
              <a:path w="4656667" h="4114800">
                <a:moveTo>
                  <a:pt x="0" y="0"/>
                </a:moveTo>
                <a:lnTo>
                  <a:pt x="4656666" y="0"/>
                </a:lnTo>
                <a:lnTo>
                  <a:pt x="46566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082552" y="4274503"/>
            <a:ext cx="14122896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482A12"/>
                </a:solidFill>
                <a:latin typeface="Open Sans Light Bold"/>
              </a:rPr>
              <a:t>O QUE É ARQUEOLO</a:t>
            </a:r>
            <a:r>
              <a:rPr lang="en-US" sz="9200">
                <a:solidFill>
                  <a:srgbClr val="C78E5F"/>
                </a:solidFill>
                <a:latin typeface="Open Sans Light Bold"/>
              </a:rPr>
              <a:t>GIA?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9456001" cy="10287000"/>
          </a:xfrm>
          <a:custGeom>
            <a:avLst/>
            <a:gdLst/>
            <a:ahLst/>
            <a:cxnLst/>
            <a:rect l="l" t="t" r="r" b="b"/>
            <a:pathLst>
              <a:path w="9456001" h="10287000">
                <a:moveTo>
                  <a:pt x="0" y="0"/>
                </a:moveTo>
                <a:lnTo>
                  <a:pt x="9456001" y="0"/>
                </a:lnTo>
                <a:lnTo>
                  <a:pt x="945600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3706" t="-901" r="-12844" b="-1335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453839" y="0"/>
            <a:ext cx="8829675" cy="10287000"/>
          </a:xfrm>
          <a:custGeom>
            <a:avLst/>
            <a:gdLst/>
            <a:ahLst/>
            <a:cxnLst/>
            <a:rect l="l" t="t" r="r" b="b"/>
            <a:pathLst>
              <a:path w="8829675" h="10287000">
                <a:moveTo>
                  <a:pt x="0" y="0"/>
                </a:moveTo>
                <a:lnTo>
                  <a:pt x="8829675" y="0"/>
                </a:lnTo>
                <a:lnTo>
                  <a:pt x="88296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699"/>
            </a:blip>
            <a:stretch>
              <a:fillRect l="-9383" t="-2763" r="-10357" b="-13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571769" y="511369"/>
            <a:ext cx="6600825" cy="9087088"/>
          </a:xfrm>
          <a:custGeom>
            <a:avLst/>
            <a:gdLst/>
            <a:ahLst/>
            <a:cxnLst/>
            <a:rect l="l" t="t" r="r" b="b"/>
            <a:pathLst>
              <a:path w="6600825" h="9087088">
                <a:moveTo>
                  <a:pt x="0" y="0"/>
                </a:moveTo>
                <a:lnTo>
                  <a:pt x="6600825" y="0"/>
                </a:lnTo>
                <a:lnTo>
                  <a:pt x="6600825" y="9087088"/>
                </a:lnTo>
                <a:lnTo>
                  <a:pt x="0" y="90870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134506" y="1032739"/>
            <a:ext cx="3449212" cy="745007"/>
          </a:xfrm>
          <a:custGeom>
            <a:avLst/>
            <a:gdLst/>
            <a:ahLst/>
            <a:cxnLst/>
            <a:rect l="l" t="t" r="r" b="b"/>
            <a:pathLst>
              <a:path w="3449212" h="745007">
                <a:moveTo>
                  <a:pt x="0" y="0"/>
                </a:moveTo>
                <a:lnTo>
                  <a:pt x="3449212" y="0"/>
                </a:lnTo>
                <a:lnTo>
                  <a:pt x="3449212" y="745007"/>
                </a:lnTo>
                <a:lnTo>
                  <a:pt x="0" y="7450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270533" y="2937158"/>
            <a:ext cx="3367573" cy="593179"/>
          </a:xfrm>
          <a:custGeom>
            <a:avLst/>
            <a:gdLst/>
            <a:ahLst/>
            <a:cxnLst/>
            <a:rect l="l" t="t" r="r" b="b"/>
            <a:pathLst>
              <a:path w="3367573" h="593179">
                <a:moveTo>
                  <a:pt x="0" y="0"/>
                </a:moveTo>
                <a:lnTo>
                  <a:pt x="3367573" y="0"/>
                </a:lnTo>
                <a:lnTo>
                  <a:pt x="3367573" y="593178"/>
                </a:lnTo>
                <a:lnTo>
                  <a:pt x="0" y="5931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334504" y="2066230"/>
            <a:ext cx="1049236" cy="580654"/>
          </a:xfrm>
          <a:custGeom>
            <a:avLst/>
            <a:gdLst/>
            <a:ahLst/>
            <a:cxnLst/>
            <a:rect l="l" t="t" r="r" b="b"/>
            <a:pathLst>
              <a:path w="1049236" h="580654">
                <a:moveTo>
                  <a:pt x="0" y="0"/>
                </a:moveTo>
                <a:lnTo>
                  <a:pt x="1049236" y="0"/>
                </a:lnTo>
                <a:lnTo>
                  <a:pt x="1049236" y="580653"/>
                </a:lnTo>
                <a:lnTo>
                  <a:pt x="0" y="58065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096120" y="994229"/>
            <a:ext cx="3639141" cy="2671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5774">
                <a:solidFill>
                  <a:srgbClr val="482A12"/>
                </a:solidFill>
                <a:latin typeface="Open Sans Bold"/>
              </a:rPr>
              <a:t>HISTÓRIA </a:t>
            </a:r>
            <a:r>
              <a:rPr lang="en-US" sz="5774">
                <a:solidFill>
                  <a:srgbClr val="603815"/>
                </a:solidFill>
                <a:latin typeface="Open Sans Bold"/>
              </a:rPr>
              <a:t>DA</a:t>
            </a:r>
            <a:r>
              <a:rPr lang="en-US" sz="5774">
                <a:solidFill>
                  <a:srgbClr val="7E5E42"/>
                </a:solidFill>
                <a:latin typeface="Open Sans Bold"/>
              </a:rPr>
              <a:t> </a:t>
            </a:r>
            <a:r>
              <a:rPr lang="en-US" sz="5774">
                <a:solidFill>
                  <a:srgbClr val="8B6D4B"/>
                </a:solidFill>
                <a:latin typeface="Open Sans Bold"/>
              </a:rPr>
              <a:t>EMPRESA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97079" y="3908212"/>
            <a:ext cx="7037118" cy="4816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9"/>
              </a:lnSpc>
            </a:pPr>
            <a:r>
              <a:rPr lang="en-US" sz="3412">
                <a:solidFill>
                  <a:srgbClr val="482A12"/>
                </a:solidFill>
                <a:latin typeface="Open Sans Bold"/>
              </a:rPr>
              <a:t>A ArqueoGeo surgiu do encontro de dois especialistas em consultoria ambiental, que perceberam a carência de profissionais com visão global nos processos de licenciamento ambiental.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8872" b="189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698564" y="2355914"/>
            <a:ext cx="5219700" cy="3476625"/>
          </a:xfrm>
          <a:custGeom>
            <a:avLst/>
            <a:gdLst/>
            <a:ahLst/>
            <a:cxnLst/>
            <a:rect l="l" t="t" r="r" b="b"/>
            <a:pathLst>
              <a:path w="5219700" h="3476625">
                <a:moveTo>
                  <a:pt x="0" y="0"/>
                </a:moveTo>
                <a:lnTo>
                  <a:pt x="5219700" y="0"/>
                </a:lnTo>
                <a:lnTo>
                  <a:pt x="5219700" y="3476624"/>
                </a:lnTo>
                <a:lnTo>
                  <a:pt x="0" y="34766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603206" y="2355914"/>
            <a:ext cx="5657850" cy="3476625"/>
          </a:xfrm>
          <a:custGeom>
            <a:avLst/>
            <a:gdLst/>
            <a:ahLst/>
            <a:cxnLst/>
            <a:rect l="l" t="t" r="r" b="b"/>
            <a:pathLst>
              <a:path w="5657850" h="3476625">
                <a:moveTo>
                  <a:pt x="0" y="0"/>
                </a:moveTo>
                <a:lnTo>
                  <a:pt x="5657850" y="0"/>
                </a:lnTo>
                <a:lnTo>
                  <a:pt x="5657850" y="3476624"/>
                </a:lnTo>
                <a:lnTo>
                  <a:pt x="0" y="34766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707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98564" y="6459150"/>
            <a:ext cx="5219700" cy="2838450"/>
          </a:xfrm>
          <a:custGeom>
            <a:avLst/>
            <a:gdLst/>
            <a:ahLst/>
            <a:cxnLst/>
            <a:rect l="l" t="t" r="r" b="b"/>
            <a:pathLst>
              <a:path w="5219700" h="2838450">
                <a:moveTo>
                  <a:pt x="0" y="0"/>
                </a:moveTo>
                <a:lnTo>
                  <a:pt x="5219700" y="0"/>
                </a:lnTo>
                <a:lnTo>
                  <a:pt x="5219700" y="2838450"/>
                </a:lnTo>
                <a:lnTo>
                  <a:pt x="0" y="28384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91" b="-226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603206" y="6459150"/>
            <a:ext cx="5657850" cy="2838450"/>
          </a:xfrm>
          <a:custGeom>
            <a:avLst/>
            <a:gdLst/>
            <a:ahLst/>
            <a:cxnLst/>
            <a:rect l="l" t="t" r="r" b="b"/>
            <a:pathLst>
              <a:path w="5657850" h="2838450">
                <a:moveTo>
                  <a:pt x="0" y="0"/>
                </a:moveTo>
                <a:lnTo>
                  <a:pt x="5657850" y="0"/>
                </a:lnTo>
                <a:lnTo>
                  <a:pt x="5657850" y="2838450"/>
                </a:lnTo>
                <a:lnTo>
                  <a:pt x="0" y="28384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2188" b="-1476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947037" y="2355914"/>
            <a:ext cx="4943475" cy="6886575"/>
          </a:xfrm>
          <a:custGeom>
            <a:avLst/>
            <a:gdLst/>
            <a:ahLst/>
            <a:cxnLst/>
            <a:rect l="l" t="t" r="r" b="b"/>
            <a:pathLst>
              <a:path w="4943475" h="6886575">
                <a:moveTo>
                  <a:pt x="0" y="0"/>
                </a:moveTo>
                <a:lnTo>
                  <a:pt x="4943475" y="0"/>
                </a:lnTo>
                <a:lnTo>
                  <a:pt x="4943475" y="6886574"/>
                </a:lnTo>
                <a:lnTo>
                  <a:pt x="0" y="68865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2018" r="-69157" b="-1521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986237" y="385406"/>
            <a:ext cx="8315525" cy="1620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79"/>
              </a:lnSpc>
            </a:pPr>
            <a:r>
              <a:rPr lang="en-US" sz="9199">
                <a:solidFill>
                  <a:srgbClr val="603815"/>
                </a:solidFill>
                <a:latin typeface="Open Sans Bold"/>
              </a:rPr>
              <a:t>PATRIMÔN</a:t>
            </a:r>
            <a:r>
              <a:rPr lang="en-US" sz="9199">
                <a:solidFill>
                  <a:srgbClr val="8B6D4B"/>
                </a:solidFill>
                <a:latin typeface="Open Sans Bold"/>
              </a:rPr>
              <a:t>IOS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7425" t="2164" r="31719" b="497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2304500" y="4667536"/>
            <a:ext cx="5191125" cy="3352800"/>
          </a:xfrm>
          <a:custGeom>
            <a:avLst/>
            <a:gdLst/>
            <a:ahLst/>
            <a:cxnLst/>
            <a:rect l="l" t="t" r="r" b="b"/>
            <a:pathLst>
              <a:path w="5191125" h="3352800">
                <a:moveTo>
                  <a:pt x="0" y="0"/>
                </a:moveTo>
                <a:lnTo>
                  <a:pt x="5191125" y="0"/>
                </a:lnTo>
                <a:lnTo>
                  <a:pt x="5191125" y="3352800"/>
                </a:lnTo>
                <a:lnTo>
                  <a:pt x="0" y="3352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025" r="-23460" b="-568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91766" y="4667536"/>
            <a:ext cx="5191125" cy="3352800"/>
          </a:xfrm>
          <a:custGeom>
            <a:avLst/>
            <a:gdLst/>
            <a:ahLst/>
            <a:cxnLst/>
            <a:rect l="l" t="t" r="r" b="b"/>
            <a:pathLst>
              <a:path w="5191125" h="3352800">
                <a:moveTo>
                  <a:pt x="0" y="0"/>
                </a:moveTo>
                <a:lnTo>
                  <a:pt x="5191125" y="0"/>
                </a:lnTo>
                <a:lnTo>
                  <a:pt x="5191125" y="3352800"/>
                </a:lnTo>
                <a:lnTo>
                  <a:pt x="0" y="3352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4678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547247" y="4667536"/>
            <a:ext cx="5191125" cy="3352800"/>
          </a:xfrm>
          <a:custGeom>
            <a:avLst/>
            <a:gdLst/>
            <a:ahLst/>
            <a:cxnLst/>
            <a:rect l="l" t="t" r="r" b="b"/>
            <a:pathLst>
              <a:path w="5191125" h="3352800">
                <a:moveTo>
                  <a:pt x="0" y="0"/>
                </a:moveTo>
                <a:lnTo>
                  <a:pt x="5191125" y="0"/>
                </a:lnTo>
                <a:lnTo>
                  <a:pt x="5191125" y="3352800"/>
                </a:lnTo>
                <a:lnTo>
                  <a:pt x="0" y="3352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02" r="-133" b="-6250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64852" y="866775"/>
            <a:ext cx="14555914" cy="2974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16"/>
              </a:lnSpc>
            </a:pPr>
            <a:r>
              <a:rPr lang="en-US" sz="8404">
                <a:solidFill>
                  <a:srgbClr val="482A12"/>
                </a:solidFill>
                <a:latin typeface="Open Sans Bold"/>
              </a:rPr>
              <a:t>GERENCIAMENTO DE ÁREAS </a:t>
            </a:r>
            <a:r>
              <a:rPr lang="en-US" sz="8404">
                <a:solidFill>
                  <a:srgbClr val="7E5E42"/>
                </a:solidFill>
                <a:latin typeface="Open Sans Bold"/>
              </a:rPr>
              <a:t>CONTAMINADAS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7246" t="5255" r="1062" b="173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9674809" y="4109704"/>
            <a:ext cx="6315075" cy="3590925"/>
          </a:xfrm>
          <a:custGeom>
            <a:avLst/>
            <a:gdLst/>
            <a:ahLst/>
            <a:cxnLst/>
            <a:rect l="l" t="t" r="r" b="b"/>
            <a:pathLst>
              <a:path w="6315075" h="3590925">
                <a:moveTo>
                  <a:pt x="0" y="0"/>
                </a:moveTo>
                <a:lnTo>
                  <a:pt x="6315075" y="0"/>
                </a:lnTo>
                <a:lnTo>
                  <a:pt x="6315075" y="3590925"/>
                </a:lnTo>
                <a:lnTo>
                  <a:pt x="0" y="3590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229" b="-2115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147792" y="4109704"/>
            <a:ext cx="6315075" cy="3590925"/>
          </a:xfrm>
          <a:custGeom>
            <a:avLst/>
            <a:gdLst/>
            <a:ahLst/>
            <a:cxnLst/>
            <a:rect l="l" t="t" r="r" b="b"/>
            <a:pathLst>
              <a:path w="6315075" h="3590925">
                <a:moveTo>
                  <a:pt x="0" y="0"/>
                </a:moveTo>
                <a:lnTo>
                  <a:pt x="6315075" y="0"/>
                </a:lnTo>
                <a:lnTo>
                  <a:pt x="6315075" y="3590925"/>
                </a:lnTo>
                <a:lnTo>
                  <a:pt x="0" y="35909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3574"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2847442" y="6880555"/>
            <a:ext cx="9614497" cy="6818662"/>
            <a:chOff x="0" y="0"/>
            <a:chExt cx="9614497" cy="6818655"/>
          </a:xfrm>
        </p:grpSpPr>
        <p:sp>
          <p:nvSpPr>
            <p:cNvPr id="6" name="Freeform 6"/>
            <p:cNvSpPr/>
            <p:nvPr/>
          </p:nvSpPr>
          <p:spPr>
            <a:xfrm>
              <a:off x="2847467" y="825119"/>
              <a:ext cx="6689091" cy="2581275"/>
            </a:xfrm>
            <a:custGeom>
              <a:avLst/>
              <a:gdLst/>
              <a:ahLst/>
              <a:cxnLst/>
              <a:rect l="l" t="t" r="r" b="b"/>
              <a:pathLst>
                <a:path w="6689091" h="2581275">
                  <a:moveTo>
                    <a:pt x="0" y="0"/>
                  </a:moveTo>
                  <a:lnTo>
                    <a:pt x="0" y="2581275"/>
                  </a:lnTo>
                  <a:lnTo>
                    <a:pt x="6689090" y="2581275"/>
                  </a:lnTo>
                  <a:cubicBezTo>
                    <a:pt x="6577458" y="2358009"/>
                    <a:pt x="6444108" y="2153793"/>
                    <a:pt x="6275959" y="1975866"/>
                  </a:cubicBezTo>
                  <a:cubicBezTo>
                    <a:pt x="5575681" y="1213612"/>
                    <a:pt x="4536440" y="886079"/>
                    <a:pt x="3521456" y="886079"/>
                  </a:cubicBezTo>
                  <a:cubicBezTo>
                    <a:pt x="3432429" y="886079"/>
                    <a:pt x="3343529" y="888619"/>
                    <a:pt x="3255010" y="893572"/>
                  </a:cubicBezTo>
                  <a:cubicBezTo>
                    <a:pt x="3035173" y="907796"/>
                    <a:pt x="2784348" y="955548"/>
                    <a:pt x="2544064" y="955548"/>
                  </a:cubicBezTo>
                  <a:cubicBezTo>
                    <a:pt x="2394330" y="955548"/>
                    <a:pt x="2248789" y="937006"/>
                    <a:pt x="2117344" y="880237"/>
                  </a:cubicBezTo>
                  <a:cubicBezTo>
                    <a:pt x="1792478" y="744347"/>
                    <a:pt x="1578102" y="395478"/>
                    <a:pt x="1264411" y="220853"/>
                  </a:cubicBezTo>
                  <a:cubicBezTo>
                    <a:pt x="937767" y="42545"/>
                    <a:pt x="648080" y="147955"/>
                    <a:pt x="309117" y="85090"/>
                  </a:cubicBezTo>
                  <a:cubicBezTo>
                    <a:pt x="205613" y="64262"/>
                    <a:pt x="102616" y="34925"/>
                    <a:pt x="0" y="0"/>
                  </a:cubicBezTo>
                  <a:close/>
                </a:path>
              </a:pathLst>
            </a:custGeom>
            <a:solidFill>
              <a:srgbClr val="603815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0022272" y="-8307076"/>
            <a:ext cx="14055966" cy="11879485"/>
          </a:xfrm>
          <a:custGeom>
            <a:avLst/>
            <a:gdLst/>
            <a:ahLst/>
            <a:cxnLst/>
            <a:rect l="l" t="t" r="r" b="b"/>
            <a:pathLst>
              <a:path w="14055966" h="11879485">
                <a:moveTo>
                  <a:pt x="0" y="0"/>
                </a:moveTo>
                <a:lnTo>
                  <a:pt x="14055966" y="0"/>
                </a:lnTo>
                <a:lnTo>
                  <a:pt x="14055966" y="11879484"/>
                </a:lnTo>
                <a:lnTo>
                  <a:pt x="0" y="118794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71608" y="1954188"/>
            <a:ext cx="14344783" cy="1382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14"/>
              </a:lnSpc>
            </a:pPr>
            <a:r>
              <a:rPr lang="en-US" sz="7867">
                <a:solidFill>
                  <a:srgbClr val="603815"/>
                </a:solidFill>
                <a:latin typeface="Open Sans Bold"/>
              </a:rPr>
              <a:t>LICENCIAMENTO </a:t>
            </a:r>
            <a:r>
              <a:rPr lang="en-US" sz="7867">
                <a:solidFill>
                  <a:srgbClr val="8B6D4B"/>
                </a:solidFill>
                <a:latin typeface="Open Sans Bold"/>
              </a:rPr>
              <a:t>AMBIENTAL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1301" t="18143" r="5861" b="2077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14121574" y="5756158"/>
            <a:ext cx="14719344" cy="14719344"/>
          </a:xfrm>
          <a:custGeom>
            <a:avLst/>
            <a:gdLst/>
            <a:ahLst/>
            <a:cxnLst/>
            <a:rect l="l" t="t" r="r" b="b"/>
            <a:pathLst>
              <a:path w="14719344" h="14719344">
                <a:moveTo>
                  <a:pt x="0" y="0"/>
                </a:moveTo>
                <a:lnTo>
                  <a:pt x="14719344" y="0"/>
                </a:lnTo>
                <a:lnTo>
                  <a:pt x="14719344" y="14719344"/>
                </a:lnTo>
                <a:lnTo>
                  <a:pt x="0" y="147193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535050" y="1257662"/>
            <a:ext cx="7752950" cy="7419975"/>
          </a:xfrm>
          <a:custGeom>
            <a:avLst/>
            <a:gdLst/>
            <a:ahLst/>
            <a:cxnLst/>
            <a:rect l="l" t="t" r="r" b="b"/>
            <a:pathLst>
              <a:path w="7752950" h="7419975">
                <a:moveTo>
                  <a:pt x="0" y="0"/>
                </a:moveTo>
                <a:lnTo>
                  <a:pt x="7752950" y="0"/>
                </a:lnTo>
                <a:lnTo>
                  <a:pt x="7752950" y="7419975"/>
                </a:lnTo>
                <a:lnTo>
                  <a:pt x="0" y="74199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9261" r="-37455" b="-834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87413" y="1989028"/>
            <a:ext cx="16101472" cy="113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04"/>
              </a:lnSpc>
            </a:pPr>
            <a:r>
              <a:rPr lang="en-US" sz="6646">
                <a:solidFill>
                  <a:srgbClr val="603815"/>
                </a:solidFill>
                <a:latin typeface="Open Sans Bold"/>
              </a:rPr>
              <a:t>SERVIÇOS </a:t>
            </a:r>
            <a:r>
              <a:rPr lang="en-US" sz="6646">
                <a:solidFill>
                  <a:srgbClr val="7E5E42"/>
                </a:solidFill>
                <a:latin typeface="Open Sans Bold"/>
              </a:rPr>
              <a:t>REALIZADOS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7413" y="4319562"/>
            <a:ext cx="9840420" cy="1944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9"/>
              </a:lnSpc>
            </a:pPr>
            <a:r>
              <a:rPr lang="en-US" sz="3199">
                <a:solidFill>
                  <a:srgbClr val="7E5E42"/>
                </a:solidFill>
                <a:latin typeface="Open Sans Bold"/>
              </a:rPr>
              <a:t>1.</a:t>
            </a:r>
            <a:r>
              <a:rPr lang="en-US" sz="3199">
                <a:solidFill>
                  <a:srgbClr val="A87D53"/>
                </a:solidFill>
                <a:latin typeface="Open Sans Bold"/>
              </a:rPr>
              <a:t> </a:t>
            </a:r>
            <a:r>
              <a:rPr lang="en-US" sz="3199">
                <a:solidFill>
                  <a:srgbClr val="482A12"/>
                </a:solidFill>
                <a:latin typeface="Open Sans Bold"/>
              </a:rPr>
              <a:t>Licenciamento Ambiental</a:t>
            </a:r>
          </a:p>
          <a:p>
            <a:pPr algn="l">
              <a:lnSpc>
                <a:spcPts val="1599"/>
              </a:lnSpc>
            </a:pPr>
            <a:r>
              <a:rPr lang="en-US" sz="3199">
                <a:solidFill>
                  <a:srgbClr val="000000"/>
                </a:solidFill>
                <a:latin typeface="Open Sans"/>
              </a:rPr>
              <a:t> </a:t>
            </a:r>
          </a:p>
          <a:p>
            <a:pPr algn="just">
              <a:lnSpc>
                <a:spcPts val="4409"/>
              </a:lnSpc>
            </a:pPr>
            <a:r>
              <a:rPr lang="en-US" sz="3199">
                <a:solidFill>
                  <a:srgbClr val="7E5E42"/>
                </a:solidFill>
                <a:latin typeface="Open Sans Bold"/>
              </a:rPr>
              <a:t>2. </a:t>
            </a:r>
            <a:r>
              <a:rPr lang="en-US" sz="3199">
                <a:solidFill>
                  <a:srgbClr val="482A12"/>
                </a:solidFill>
                <a:latin typeface="Open Sans Bold"/>
              </a:rPr>
              <a:t>Gestão do Patrimônio cultural e arqueológico </a:t>
            </a:r>
          </a:p>
          <a:p>
            <a:pPr algn="just">
              <a:lnSpc>
                <a:spcPts val="4409"/>
              </a:lnSpc>
            </a:pPr>
            <a:r>
              <a:rPr lang="en-US" sz="3199">
                <a:solidFill>
                  <a:srgbClr val="7E5E42"/>
                </a:solidFill>
                <a:latin typeface="Open Sans Bold"/>
              </a:rPr>
              <a:t>3. </a:t>
            </a:r>
            <a:r>
              <a:rPr lang="en-US" sz="3199">
                <a:solidFill>
                  <a:srgbClr val="482A12"/>
                </a:solidFill>
                <a:latin typeface="Open Sans Bold"/>
              </a:rPr>
              <a:t>Gerenciamento de Áreas Contaminadas</a:t>
            </a:r>
            <a:r>
              <a:rPr lang="en-US" sz="3199">
                <a:solidFill>
                  <a:srgbClr val="000000"/>
                </a:solidFill>
                <a:latin typeface="Open Sans"/>
              </a:rPr>
              <a:t> </a:t>
            </a:r>
          </a:p>
          <a:p>
            <a:pPr algn="l">
              <a:lnSpc>
                <a:spcPts val="4409"/>
              </a:lnSpc>
            </a:pPr>
            <a:r>
              <a:rPr lang="en-US" sz="3199">
                <a:solidFill>
                  <a:srgbClr val="7E5E42"/>
                </a:solidFill>
                <a:latin typeface="Open Sans Bold"/>
              </a:rPr>
              <a:t>4.</a:t>
            </a:r>
            <a:r>
              <a:rPr lang="en-US" sz="3199">
                <a:solidFill>
                  <a:srgbClr val="482A12"/>
                </a:solidFill>
                <a:latin typeface="Open Sans Bold"/>
              </a:rPr>
              <a:t> Serviços Cartográficos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770" b="-20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6862" y="2038474"/>
            <a:ext cx="3381375" cy="3105150"/>
          </a:xfrm>
          <a:custGeom>
            <a:avLst/>
            <a:gdLst/>
            <a:ahLst/>
            <a:cxnLst/>
            <a:rect l="l" t="t" r="r" b="b"/>
            <a:pathLst>
              <a:path w="3381375" h="3105150">
                <a:moveTo>
                  <a:pt x="0" y="0"/>
                </a:moveTo>
                <a:lnTo>
                  <a:pt x="3381375" y="0"/>
                </a:lnTo>
                <a:lnTo>
                  <a:pt x="3381375" y="3105150"/>
                </a:lnTo>
                <a:lnTo>
                  <a:pt x="0" y="3105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407457" y="2038474"/>
            <a:ext cx="3381375" cy="3105150"/>
          </a:xfrm>
          <a:custGeom>
            <a:avLst/>
            <a:gdLst/>
            <a:ahLst/>
            <a:cxnLst/>
            <a:rect l="l" t="t" r="r" b="b"/>
            <a:pathLst>
              <a:path w="3381375" h="3105150">
                <a:moveTo>
                  <a:pt x="0" y="0"/>
                </a:moveTo>
                <a:lnTo>
                  <a:pt x="3381375" y="0"/>
                </a:lnTo>
                <a:lnTo>
                  <a:pt x="3381375" y="3105150"/>
                </a:lnTo>
                <a:lnTo>
                  <a:pt x="0" y="3105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6628" r="-18864" b="-613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786033" y="2038474"/>
            <a:ext cx="3381375" cy="3105150"/>
          </a:xfrm>
          <a:custGeom>
            <a:avLst/>
            <a:gdLst/>
            <a:ahLst/>
            <a:cxnLst/>
            <a:rect l="l" t="t" r="r" b="b"/>
            <a:pathLst>
              <a:path w="3381375" h="3105150">
                <a:moveTo>
                  <a:pt x="0" y="0"/>
                </a:moveTo>
                <a:lnTo>
                  <a:pt x="3381375" y="0"/>
                </a:lnTo>
                <a:lnTo>
                  <a:pt x="3381375" y="3105150"/>
                </a:lnTo>
                <a:lnTo>
                  <a:pt x="0" y="31051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523" t="-24583" r="-55954" b="-1099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164608" y="2038474"/>
            <a:ext cx="3381375" cy="3105150"/>
          </a:xfrm>
          <a:custGeom>
            <a:avLst/>
            <a:gdLst/>
            <a:ahLst/>
            <a:cxnLst/>
            <a:rect l="l" t="t" r="r" b="b"/>
            <a:pathLst>
              <a:path w="3381375" h="3105150">
                <a:moveTo>
                  <a:pt x="0" y="0"/>
                </a:moveTo>
                <a:lnTo>
                  <a:pt x="3381375" y="0"/>
                </a:lnTo>
                <a:lnTo>
                  <a:pt x="3381375" y="3105150"/>
                </a:lnTo>
                <a:lnTo>
                  <a:pt x="0" y="31051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28732" b="-521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06364" y="6105992"/>
            <a:ext cx="3381375" cy="2895600"/>
          </a:xfrm>
          <a:custGeom>
            <a:avLst/>
            <a:gdLst/>
            <a:ahLst/>
            <a:cxnLst/>
            <a:rect l="l" t="t" r="r" b="b"/>
            <a:pathLst>
              <a:path w="3381375" h="2895600">
                <a:moveTo>
                  <a:pt x="0" y="0"/>
                </a:moveTo>
                <a:lnTo>
                  <a:pt x="3381375" y="0"/>
                </a:lnTo>
                <a:lnTo>
                  <a:pt x="3381375" y="2895600"/>
                </a:lnTo>
                <a:lnTo>
                  <a:pt x="0" y="2895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5698" t="-2442" r="-9935" b="-189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401970" y="6105992"/>
            <a:ext cx="3381375" cy="2895600"/>
          </a:xfrm>
          <a:custGeom>
            <a:avLst/>
            <a:gdLst/>
            <a:ahLst/>
            <a:cxnLst/>
            <a:rect l="l" t="t" r="r" b="b"/>
            <a:pathLst>
              <a:path w="3381375" h="2895600">
                <a:moveTo>
                  <a:pt x="0" y="0"/>
                </a:moveTo>
                <a:lnTo>
                  <a:pt x="3381375" y="0"/>
                </a:lnTo>
                <a:lnTo>
                  <a:pt x="3381375" y="2895600"/>
                </a:lnTo>
                <a:lnTo>
                  <a:pt x="0" y="2895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3208" t="-767" r="-28763" b="-14035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797577" y="6105992"/>
            <a:ext cx="3390900" cy="2895600"/>
          </a:xfrm>
          <a:custGeom>
            <a:avLst/>
            <a:gdLst/>
            <a:ahLst/>
            <a:cxnLst/>
            <a:rect l="l" t="t" r="r" b="b"/>
            <a:pathLst>
              <a:path w="3390900" h="2895600">
                <a:moveTo>
                  <a:pt x="0" y="0"/>
                </a:moveTo>
                <a:lnTo>
                  <a:pt x="3390900" y="0"/>
                </a:lnTo>
                <a:lnTo>
                  <a:pt x="3390900" y="2895600"/>
                </a:lnTo>
                <a:lnTo>
                  <a:pt x="0" y="2895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5587" t="-2442" r="-15592" b="-189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164608" y="6113050"/>
            <a:ext cx="3371850" cy="2895600"/>
          </a:xfrm>
          <a:custGeom>
            <a:avLst/>
            <a:gdLst/>
            <a:ahLst/>
            <a:cxnLst/>
            <a:rect l="l" t="t" r="r" b="b"/>
            <a:pathLst>
              <a:path w="3371850" h="2895600">
                <a:moveTo>
                  <a:pt x="0" y="0"/>
                </a:moveTo>
                <a:lnTo>
                  <a:pt x="3371850" y="0"/>
                </a:lnTo>
                <a:lnTo>
                  <a:pt x="3371850" y="2895600"/>
                </a:lnTo>
                <a:lnTo>
                  <a:pt x="0" y="2895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58543" r="-44281" b="-2631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79021" y="5331476"/>
            <a:ext cx="3840575" cy="412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3"/>
              </a:lnSpc>
            </a:pPr>
            <a:r>
              <a:rPr lang="en-US" sz="2316">
                <a:solidFill>
                  <a:srgbClr val="482A12"/>
                </a:solidFill>
                <a:latin typeface="Open Sans Ultra-Bold"/>
              </a:rPr>
              <a:t>CONSULTORIA ASSERTIVA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62705" y="4846320"/>
            <a:ext cx="3993452" cy="900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32"/>
              </a:lnSpc>
            </a:pPr>
            <a:r>
              <a:rPr lang="en-US" sz="3399">
                <a:solidFill>
                  <a:srgbClr val="000000"/>
                </a:solidFill>
                <a:latin typeface="Open Sans Ultra-Bold"/>
              </a:rPr>
              <a:t> </a:t>
            </a:r>
          </a:p>
          <a:p>
            <a:pPr algn="l">
              <a:lnSpc>
                <a:spcPts val="2942"/>
              </a:lnSpc>
            </a:pPr>
            <a:r>
              <a:rPr lang="en-US" sz="2363">
                <a:solidFill>
                  <a:srgbClr val="482A12"/>
                </a:solidFill>
                <a:latin typeface="Open Sans Ultra-Bold"/>
              </a:rPr>
              <a:t>EQUIPES ESPECIALIZADAS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56756" y="5280917"/>
            <a:ext cx="3844261" cy="601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3"/>
              </a:lnSpc>
            </a:pPr>
            <a:r>
              <a:rPr lang="en-US" sz="1768">
                <a:solidFill>
                  <a:srgbClr val="482A12"/>
                </a:solidFill>
                <a:latin typeface="Open Sans Ultra-Bold"/>
              </a:rPr>
              <a:t>ELABORAÇÃO DE PROJETOS E</a:t>
            </a:r>
          </a:p>
          <a:p>
            <a:pPr algn="l">
              <a:lnSpc>
                <a:spcPts val="2413"/>
              </a:lnSpc>
            </a:pPr>
            <a:r>
              <a:rPr lang="en-US" sz="1768">
                <a:solidFill>
                  <a:srgbClr val="482A12"/>
                </a:solidFill>
                <a:latin typeface="Open Sans Ultra-Bold"/>
              </a:rPr>
              <a:t> PROGRAMAS PERSONALIZADOS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997750" y="5214852"/>
            <a:ext cx="3719570" cy="780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4"/>
              </a:lnSpc>
            </a:pPr>
            <a:r>
              <a:rPr lang="en-US" sz="2234">
                <a:solidFill>
                  <a:srgbClr val="482A12"/>
                </a:solidFill>
                <a:latin typeface="Open Sans Ultra-Bold"/>
              </a:rPr>
              <a:t>PESQUISA E TRABALHO DE CAMPO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47557" y="9206189"/>
            <a:ext cx="4144499" cy="800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299">
                <a:solidFill>
                  <a:srgbClr val="482A12"/>
                </a:solidFill>
                <a:latin typeface="Open Sans Ultra-Bold"/>
              </a:rPr>
              <a:t>ANÁLISE E SISTEMATIZAÇÃO DE DADOS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325637" y="9180728"/>
            <a:ext cx="3460547" cy="818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3"/>
              </a:lnSpc>
            </a:pPr>
            <a:r>
              <a:rPr lang="en-US" sz="2354">
                <a:solidFill>
                  <a:srgbClr val="482A12"/>
                </a:solidFill>
                <a:latin typeface="Open Sans Ultra-Bold"/>
              </a:rPr>
              <a:t>ELABORAÇÃO DE RELATÓRIOS TÉCNICOS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67592" y="9088965"/>
            <a:ext cx="2984497" cy="1034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971">
                <a:solidFill>
                  <a:srgbClr val="482A12"/>
                </a:solidFill>
                <a:latin typeface="Open Sans Ultra-Bold"/>
              </a:rPr>
              <a:t>ATENDIMENTO À LEGISLAÇÃO E NORMAS TÉCNICAS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035402" y="9088145"/>
            <a:ext cx="3778920" cy="1032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9"/>
              </a:lnSpc>
            </a:pPr>
            <a:r>
              <a:rPr lang="en-US" sz="1957">
                <a:solidFill>
                  <a:srgbClr val="482A12"/>
                </a:solidFill>
                <a:latin typeface="Open Sans Ultra-Bold"/>
              </a:rPr>
              <a:t>GESTÃO DE PROCESSOS JUNTO AO IBAMA / IPHAN E ÓRGÃOS ESTADUAIS E MUNICIPAIS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97327" y="347967"/>
            <a:ext cx="16016183" cy="128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9"/>
              </a:lnSpc>
            </a:pPr>
            <a:r>
              <a:rPr lang="en-US" sz="3665">
                <a:solidFill>
                  <a:srgbClr val="482A12"/>
                </a:solidFill>
                <a:latin typeface="Open Sans Bold"/>
              </a:rPr>
              <a:t>ATIVIDADES ESTRATÉGICAS E OPERACIONAIS COMUNS AOS 4 EIXOS DE </a:t>
            </a:r>
            <a:r>
              <a:rPr lang="en-US" sz="3665">
                <a:solidFill>
                  <a:srgbClr val="A87D53"/>
                </a:solidFill>
                <a:latin typeface="Open Sans Bold"/>
              </a:rPr>
              <a:t>ATUAÇÃO: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201</Words>
  <Application>Microsoft Office PowerPoint</Application>
  <PresentationFormat>Personalizar</PresentationFormat>
  <Paragraphs>41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0" baseType="lpstr">
      <vt:lpstr>Open Sans Ultra-Bold</vt:lpstr>
      <vt:lpstr>Arial</vt:lpstr>
      <vt:lpstr>Open Sans Light Bold</vt:lpstr>
      <vt:lpstr>Open Sans Bold</vt:lpstr>
      <vt:lpstr>Calibri</vt:lpstr>
      <vt:lpstr>Open Sans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Inserir um subtítulo (2).pdf</dc:title>
  <cp:lastModifiedBy>Turma Manhã</cp:lastModifiedBy>
  <cp:revision>2</cp:revision>
  <dcterms:created xsi:type="dcterms:W3CDTF">2006-08-16T00:00:00Z</dcterms:created>
  <dcterms:modified xsi:type="dcterms:W3CDTF">2023-06-16T14:58:00Z</dcterms:modified>
  <dc:identifier>DAFl_bF7le4</dc:identifier>
</cp:coreProperties>
</file>